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58" r:id="rId10"/>
    <p:sldId id="263" r:id="rId11"/>
    <p:sldId id="264" r:id="rId12"/>
    <p:sldId id="265" r:id="rId13"/>
    <p:sldId id="266" r:id="rId14"/>
    <p:sldId id="267" r:id="rId15"/>
    <p:sldId id="268" r:id="rId16"/>
    <p:sldId id="269" r:id="rId17"/>
    <p:sldId id="270" r:id="rId18"/>
    <p:sldId id="271" r:id="rId19"/>
    <p:sldId id="272" r:id="rId20"/>
    <p:sldId id="276" r:id="rId21"/>
    <p:sldId id="277" r:id="rId22"/>
    <p:sldId id="273" r:id="rId23"/>
    <p:sldId id="274" r:id="rId24"/>
    <p:sldId id="275" r:id="rId25"/>
    <p:sldId id="278"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61CB3D-2BE5-4E4B-BD73-EC98C5A11B3B}"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AD48-6AC3-44AA-A519-452DEEACF7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1CB3D-2BE5-4E4B-BD73-EC98C5A11B3B}"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AD48-6AC3-44AA-A519-452DEEACF7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1CB3D-2BE5-4E4B-BD73-EC98C5A11B3B}"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AD48-6AC3-44AA-A519-452DEEACF79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437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063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901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00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074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637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61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38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1CB3D-2BE5-4E4B-BD73-EC98C5A11B3B}"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AD48-6AC3-44AA-A519-452DEEACF79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380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25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773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35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416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591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942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095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53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836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1CB3D-2BE5-4E4B-BD73-EC98C5A11B3B}"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CAD48-6AC3-44AA-A519-452DEEACF79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488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158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94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04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61CB3D-2BE5-4E4B-BD73-EC98C5A11B3B}"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CAD48-6AC3-44AA-A519-452DEEACF79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61CB3D-2BE5-4E4B-BD73-EC98C5A11B3B}" type="datetimeFigureOut">
              <a:rPr lang="en-US" smtClean="0"/>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CAD48-6AC3-44AA-A519-452DEEACF7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61CB3D-2BE5-4E4B-BD73-EC98C5A11B3B}" type="datetimeFigureOut">
              <a:rPr lang="en-US" smtClean="0"/>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CAD48-6AC3-44AA-A519-452DEEACF7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1CB3D-2BE5-4E4B-BD73-EC98C5A11B3B}" type="datetimeFigureOut">
              <a:rPr lang="en-US" smtClean="0"/>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CAD48-6AC3-44AA-A519-452DEEACF7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1CB3D-2BE5-4E4B-BD73-EC98C5A11B3B}"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CAD48-6AC3-44AA-A519-452DEEACF79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1CB3D-2BE5-4E4B-BD73-EC98C5A11B3B}"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CAD48-6AC3-44AA-A519-452DEEACF7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1CB3D-2BE5-4E4B-BD73-EC98C5A11B3B}" type="datetimeFigureOut">
              <a:rPr lang="en-US" smtClean="0"/>
              <a:t>9/6/2018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CAD48-6AC3-44AA-A519-452DEEACF7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964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FF96F-E4A3-42B1-B57A-128F1C48DB33}" type="datetimeFigureOut">
              <a:rPr lang="en-US" smtClean="0">
                <a:solidFill>
                  <a:prstClr val="black">
                    <a:tint val="75000"/>
                  </a:prstClr>
                </a:solidFill>
              </a:rPr>
              <a:pPr/>
              <a:t>9/6/2018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EA0C6-F466-4884-B886-E215ABD43C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860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2819400" y="990600"/>
            <a:ext cx="5867400" cy="914400"/>
          </a:xfrm>
          <a:prstGeom prst="roundRect">
            <a:avLst>
              <a:gd name="adj" fmla="val 19735"/>
            </a:avLst>
          </a:prstGeom>
          <a:ln/>
        </p:spPr>
        <p:style>
          <a:lnRef idx="1">
            <a:schemeClr val="accent3"/>
          </a:lnRef>
          <a:fillRef idx="2">
            <a:schemeClr val="accent3"/>
          </a:fillRef>
          <a:effectRef idx="1">
            <a:schemeClr val="accent3"/>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Tempoh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152400"/>
            <a:ext cx="8900886" cy="55399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Pertanyaan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Utama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4"/>
          <p:cNvSpPr/>
          <p:nvPr/>
        </p:nvSpPr>
        <p:spPr>
          <a:xfrm>
            <a:off x="208274" y="685800"/>
            <a:ext cx="2534926" cy="138612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UMUR</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Oval 5"/>
          <p:cNvSpPr/>
          <p:nvPr/>
        </p:nvSpPr>
        <p:spPr>
          <a:xfrm>
            <a:off x="153515" y="838200"/>
            <a:ext cx="457200" cy="47172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3600" b="1" dirty="0" smtClean="0">
                <a:effectLst>
                  <a:outerShdw blurRad="38100" dist="38100" dir="2700000" algn="tl">
                    <a:srgbClr val="000000">
                      <a:alpha val="43137"/>
                    </a:srgbClr>
                  </a:outerShdw>
                </a:effectLst>
              </a:rPr>
              <a:t>1</a:t>
            </a:r>
            <a:endParaRPr lang="en-MY" sz="3600" b="1" dirty="0">
              <a:effectLst>
                <a:outerShdw blurRad="38100" dist="38100" dir="2700000" algn="tl">
                  <a:srgbClr val="000000">
                    <a:alpha val="43137"/>
                  </a:srgbClr>
                </a:outerShdw>
              </a:effectLst>
            </a:endParaRPr>
          </a:p>
        </p:txBody>
      </p:sp>
      <p:sp>
        <p:nvSpPr>
          <p:cNvPr id="7" name="Rectangle 6"/>
          <p:cNvSpPr/>
          <p:nvPr/>
        </p:nvSpPr>
        <p:spPr>
          <a:xfrm>
            <a:off x="3505200" y="1905000"/>
            <a:ext cx="5638801" cy="892552"/>
          </a:xfrm>
          <a:prstGeom prst="rect">
            <a:avLst/>
          </a:prstGeom>
          <a:solidFill>
            <a:srgbClr val="92D050"/>
          </a:solidFill>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Nahl</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70</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110570" y="4648200"/>
            <a:ext cx="8915400"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ms-MY" sz="2200" i="1" dirty="0"/>
              <a:t>“Dan Allah yang menciptakan kamu (dari tiada kepada ada); kemudian Ia menyempurnakan tempoh umur kamu; (maka ada di antara kamu yang disegerakan matinya), dan ada pula di antara kamu yang dikembalikannya kepada peringkat umur yang lemah (peringkat tua kebudak-budakan), sehingga menjadilah ia tidak ingat akan sesuatu yang telah diketahuinya; sesungguhnya Allah Maha Mengetahui, lagi Maha Kuasa”.</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9" name="Rectangle 8"/>
          <p:cNvSpPr/>
          <p:nvPr/>
        </p:nvSpPr>
        <p:spPr>
          <a:xfrm>
            <a:off x="1" y="2971800"/>
            <a:ext cx="9144000"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خَلَقَكُمْ ثُمَّ يَتَوَفَّاكُمْ ۚ وَمِنكُم مَّن يُرَدُّ إِلَىٰ أَرْذَلِ الْعُمُرِ لِكَيْ لَا يَعْلَمَ بَعْدَ عِلْمٍ شَيْئًا ۚ إِنَّ اللَّهَ عَلِيمٌ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قَدِيرٌ. </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1083" y="360402"/>
            <a:ext cx="8813405"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Catatan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bermula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846512" y="2819400"/>
            <a:ext cx="5687888" cy="103239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 perbuatan terikat kepada hukum syara’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990600" y="1523568"/>
            <a:ext cx="7543800" cy="990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Setelah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akil</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baligh</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Rectangle 5"/>
          <p:cNvSpPr/>
          <p:nvPr/>
        </p:nvSpPr>
        <p:spPr>
          <a:xfrm>
            <a:off x="2846512" y="4191000"/>
            <a:ext cx="5687888" cy="1143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Ibubapa bertanggungjawab ke atas anak dan jagaan yang belum akil baliqh.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Isosceles Triangle 6"/>
          <p:cNvSpPr/>
          <p:nvPr/>
        </p:nvSpPr>
        <p:spPr>
          <a:xfrm rot="5400000">
            <a:off x="1905000" y="3106998"/>
            <a:ext cx="685800" cy="616992"/>
          </a:xfrm>
          <a:prstGeom prst="triangl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8" name="Isosceles Triangle 7"/>
          <p:cNvSpPr/>
          <p:nvPr/>
        </p:nvSpPr>
        <p:spPr>
          <a:xfrm rot="5400000">
            <a:off x="1905000" y="4454004"/>
            <a:ext cx="685800" cy="616992"/>
          </a:xfrm>
          <a:prstGeom prst="triangle">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2819400" y="990600"/>
            <a:ext cx="5867400" cy="914400"/>
          </a:xfrm>
          <a:prstGeom prst="roundRect">
            <a:avLst>
              <a:gd name="adj" fmla="val 19735"/>
            </a:avLst>
          </a:prstGeom>
          <a:ln/>
        </p:spPr>
        <p:style>
          <a:lnRef idx="1">
            <a:schemeClr val="accent3"/>
          </a:lnRef>
          <a:fillRef idx="2">
            <a:schemeClr val="accent3"/>
          </a:fillRef>
          <a:effectRef idx="1">
            <a:schemeClr val="accent3"/>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Kewajipan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menuntut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90714" y="152400"/>
            <a:ext cx="8900886" cy="55399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Pertanyaan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Utama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4"/>
          <p:cNvSpPr/>
          <p:nvPr/>
        </p:nvSpPr>
        <p:spPr>
          <a:xfrm>
            <a:off x="284474" y="899878"/>
            <a:ext cx="2534926" cy="138612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ILMU DAN AMALAN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Oval 5"/>
          <p:cNvSpPr/>
          <p:nvPr/>
        </p:nvSpPr>
        <p:spPr>
          <a:xfrm>
            <a:off x="153515" y="838200"/>
            <a:ext cx="457200" cy="47172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2</a:t>
            </a:r>
            <a:endParaRPr lang="en-MY" sz="3600" b="1" dirty="0">
              <a:effectLst>
                <a:outerShdw blurRad="38100" dist="38100" dir="2700000" algn="tl">
                  <a:srgbClr val="000000">
                    <a:alpha val="43137"/>
                  </a:srgbClr>
                </a:outerShdw>
              </a:effectLst>
            </a:endParaRPr>
          </a:p>
        </p:txBody>
      </p:sp>
      <p:sp>
        <p:nvSpPr>
          <p:cNvPr id="7" name="Rounded Rectangle 6"/>
          <p:cNvSpPr/>
          <p:nvPr/>
        </p:nvSpPr>
        <p:spPr>
          <a:xfrm>
            <a:off x="2872839" y="2057400"/>
            <a:ext cx="5867400" cy="914400"/>
          </a:xfrm>
          <a:prstGeom prst="roundRect">
            <a:avLst>
              <a:gd name="adj" fmla="val 19735"/>
            </a:avLst>
          </a:prstGeom>
          <a:ln/>
        </p:spPr>
        <p:style>
          <a:lnRef idx="1">
            <a:schemeClr val="accent3"/>
          </a:lnRef>
          <a:fillRef idx="2">
            <a:schemeClr val="accent3"/>
          </a:fillRef>
          <a:effectRef idx="1">
            <a:schemeClr val="accent3"/>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berlandaskan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syariat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1851561" y="3276600"/>
            <a:ext cx="5867400" cy="914400"/>
          </a:xfrm>
          <a:prstGeom prst="roundRect">
            <a:avLst>
              <a:gd name="adj" fmla="val 19735"/>
            </a:avLst>
          </a:prstGeom>
          <a:ln/>
        </p:spPr>
        <p:style>
          <a:lnRef idx="1">
            <a:schemeClr val="accent4"/>
          </a:lnRef>
          <a:fillRef idx="2">
            <a:schemeClr val="accent4"/>
          </a:fillRef>
          <a:effectRef idx="1">
            <a:schemeClr val="accent4"/>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Fardhu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1828800" y="4343400"/>
            <a:ext cx="5867400" cy="914400"/>
          </a:xfrm>
          <a:prstGeom prst="roundRect">
            <a:avLst>
              <a:gd name="adj" fmla="val 19735"/>
            </a:avLst>
          </a:prstGeom>
          <a:ln/>
        </p:spPr>
        <p:style>
          <a:lnRef idx="1">
            <a:schemeClr val="accent2"/>
          </a:lnRef>
          <a:fillRef idx="2">
            <a:schemeClr val="accent2"/>
          </a:fillRef>
          <a:effectRef idx="1">
            <a:schemeClr val="accent2"/>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Berumahtangga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1828800" y="5410200"/>
            <a:ext cx="5867400" cy="914400"/>
          </a:xfrm>
          <a:prstGeom prst="roundRect">
            <a:avLst>
              <a:gd name="adj" fmla="val 19735"/>
            </a:avLst>
          </a:prstGeom>
          <a:ln/>
        </p:spPr>
        <p:style>
          <a:lnRef idx="1">
            <a:schemeClr val="accent6"/>
          </a:lnRef>
          <a:fillRef idx="2">
            <a:schemeClr val="accent6"/>
          </a:fillRef>
          <a:effectRef idx="1">
            <a:schemeClr val="accent6"/>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Muamalat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152400"/>
            <a:ext cx="8915401" cy="1015663"/>
          </a:xfrm>
          <a:prstGeom prst="rect">
            <a:avLst/>
          </a:prstGeom>
          <a:noFill/>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Sof</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2-3</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4200942"/>
            <a:ext cx="89154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ms-MY" sz="2400" i="1" dirty="0"/>
              <a:t>“Wahai orang-orang yang beriman! Mengapa kamu memperkatakan apa yang kamu tidak melakukannya</a:t>
            </a:r>
            <a:r>
              <a:rPr lang="ms-MY" sz="2400" i="1" dirty="0" smtClean="0"/>
              <a:t>! Amat </a:t>
            </a:r>
            <a:r>
              <a:rPr lang="ms-MY" sz="2400" i="1" dirty="0"/>
              <a:t>besar kebenciannya di sisi Allah - kamu memperkatakan sesuatu yang kamu tidak </a:t>
            </a:r>
            <a:r>
              <a:rPr lang="ms-MY" sz="2400" i="1" dirty="0" smtClean="0"/>
              <a:t>melakukannya”.</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 y="1633955"/>
            <a:ext cx="9144000"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يَا أَيُّهَا الَّذِينَ آمَنُوا لِمَ تَقُولُونَ مَا لَا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تَفْعَلُونَ. </a:t>
            </a: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كَبُرَ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مَقْتًا عِندَ اللَّهِ أَن تَقُولُوا مَا لَا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تَفْعَلُونَ. </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0714" y="152400"/>
            <a:ext cx="8900886" cy="55399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Pertanyaan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Utama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ight Arrow 3"/>
          <p:cNvSpPr/>
          <p:nvPr/>
        </p:nvSpPr>
        <p:spPr>
          <a:xfrm>
            <a:off x="123700" y="1168553"/>
            <a:ext cx="2534926" cy="139669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Oval 4"/>
          <p:cNvSpPr/>
          <p:nvPr/>
        </p:nvSpPr>
        <p:spPr>
          <a:xfrm>
            <a:off x="180029" y="1066800"/>
            <a:ext cx="457200" cy="47172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3600" b="1" dirty="0" smtClean="0">
                <a:effectLst>
                  <a:outerShdw blurRad="38100" dist="38100" dir="2700000" algn="tl">
                    <a:srgbClr val="000000">
                      <a:alpha val="43137"/>
                    </a:srgbClr>
                  </a:outerShdw>
                </a:effectLst>
              </a:rPr>
              <a:t>3</a:t>
            </a:r>
            <a:endParaRPr lang="en-MY" sz="3600" b="1" dirty="0">
              <a:effectLst>
                <a:outerShdw blurRad="38100" dist="38100" dir="2700000" algn="tl">
                  <a:srgbClr val="000000">
                    <a:alpha val="43137"/>
                  </a:srgbClr>
                </a:outerShdw>
              </a:effectLst>
            </a:endParaRPr>
          </a:p>
        </p:txBody>
      </p:sp>
      <p:sp>
        <p:nvSpPr>
          <p:cNvPr id="6" name="Rounded Rectangle 5"/>
          <p:cNvSpPr/>
          <p:nvPr/>
        </p:nvSpPr>
        <p:spPr>
          <a:xfrm>
            <a:off x="2667000" y="1219200"/>
            <a:ext cx="5867400" cy="838200"/>
          </a:xfrm>
          <a:prstGeom prst="roundRect">
            <a:avLst>
              <a:gd name="adj" fmla="val 19735"/>
            </a:avLst>
          </a:prstGeom>
          <a:ln/>
        </p:spPr>
        <p:style>
          <a:lnRef idx="1">
            <a:schemeClr val="accent4"/>
          </a:lnRef>
          <a:fillRef idx="2">
            <a:schemeClr val="accent4"/>
          </a:fillRef>
          <a:effectRef idx="1">
            <a:schemeClr val="accent4"/>
          </a:effectRef>
          <a:fontRef idx="minor">
            <a:schemeClr val="dk1"/>
          </a:fontRef>
        </p:style>
        <p:txBody>
          <a:bodyPr anchor="ctr"/>
          <a:lstStyle/>
          <a:p>
            <a:pPr indent="365125"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Sumber</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halal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diredhai</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2667000" y="2202873"/>
            <a:ext cx="5867400" cy="838200"/>
          </a:xfrm>
          <a:prstGeom prst="roundRect">
            <a:avLst>
              <a:gd name="adj" fmla="val 19735"/>
            </a:avLst>
          </a:prstGeom>
          <a:ln/>
        </p:spPr>
        <p:style>
          <a:lnRef idx="1">
            <a:schemeClr val="accent4"/>
          </a:lnRef>
          <a:fillRef idx="2">
            <a:schemeClr val="accent4"/>
          </a:fillRef>
          <a:effectRef idx="1">
            <a:schemeClr val="accent4"/>
          </a:effectRef>
          <a:fontRef idx="minor">
            <a:schemeClr val="dk1"/>
          </a:fontRef>
        </p:style>
        <p:txBody>
          <a:bodyPr anchor="ctr"/>
          <a:lstStyle/>
          <a:p>
            <a:pPr indent="365125"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Dibelanjakan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mengikut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diredhai</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ectangle 7"/>
          <p:cNvSpPr/>
          <p:nvPr/>
        </p:nvSpPr>
        <p:spPr>
          <a:xfrm>
            <a:off x="2002115" y="3733800"/>
            <a:ext cx="513977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p>
        </p:txBody>
      </p:sp>
      <p:sp>
        <p:nvSpPr>
          <p:cNvPr id="9" name="Rectangle 8"/>
          <p:cNvSpPr/>
          <p:nvPr/>
        </p:nvSpPr>
        <p:spPr>
          <a:xfrm>
            <a:off x="110570" y="5341203"/>
            <a:ext cx="89154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ms-MY" sz="2400" dirty="0"/>
              <a:t>“</a:t>
            </a:r>
            <a:r>
              <a:rPr lang="ms-MY" sz="2400" i="1" dirty="0"/>
              <a:t>Tidak tumbuh satu daging daripada sumber yang haram, kecuali adalah api neraka lebih layak baginya”.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p:txBody>
      </p:sp>
      <p:sp>
        <p:nvSpPr>
          <p:cNvPr id="10" name="Rectangle 9"/>
          <p:cNvSpPr/>
          <p:nvPr/>
        </p:nvSpPr>
        <p:spPr>
          <a:xfrm>
            <a:off x="390816" y="4531548"/>
            <a:ext cx="8646745" cy="769441"/>
          </a:xfrm>
          <a:prstGeom prst="rect">
            <a:avLst/>
          </a:prstGeom>
          <a:solidFill>
            <a:srgbClr val="002060">
              <a:alpha val="31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يَرْبُو لَحْمٌ نَبَتَ مِنْ سُحْتٍ إِلَّا كَانَتْ النَّارُ أَوْلَى بِهِ.</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0714" y="152400"/>
            <a:ext cx="8900886" cy="55399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Pertanyaan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Utama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en-US" sz="3000"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ight Arrow 3"/>
          <p:cNvSpPr/>
          <p:nvPr/>
        </p:nvSpPr>
        <p:spPr>
          <a:xfrm>
            <a:off x="123700" y="1168553"/>
            <a:ext cx="2534926" cy="139669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Tubuh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Badan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Oval 4"/>
          <p:cNvSpPr/>
          <p:nvPr/>
        </p:nvSpPr>
        <p:spPr>
          <a:xfrm>
            <a:off x="180029" y="1066800"/>
            <a:ext cx="457200" cy="47172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4</a:t>
            </a:r>
            <a:endParaRPr lang="en-MY" sz="3600" b="1" dirty="0">
              <a:effectLst>
                <a:outerShdw blurRad="38100" dist="38100" dir="2700000" algn="tl">
                  <a:srgbClr val="000000">
                    <a:alpha val="43137"/>
                  </a:srgbClr>
                </a:outerShdw>
              </a:effectLst>
            </a:endParaRPr>
          </a:p>
        </p:txBody>
      </p:sp>
      <p:sp>
        <p:nvSpPr>
          <p:cNvPr id="6" name="Rounded Rectangle 5"/>
          <p:cNvSpPr/>
          <p:nvPr/>
        </p:nvSpPr>
        <p:spPr>
          <a:xfrm>
            <a:off x="2667000" y="914400"/>
            <a:ext cx="5867400" cy="1143000"/>
          </a:xfrm>
          <a:prstGeom prst="roundRect">
            <a:avLst>
              <a:gd name="adj" fmla="val 19735"/>
            </a:avLst>
          </a:prstGeom>
          <a:ln/>
        </p:spPr>
        <p:style>
          <a:lnRef idx="1">
            <a:schemeClr val="accent4"/>
          </a:lnRef>
          <a:fillRef idx="2">
            <a:schemeClr val="accent4"/>
          </a:fillRef>
          <a:effectRef idx="1">
            <a:schemeClr val="accent4"/>
          </a:effectRef>
          <a:fontRef idx="minor">
            <a:schemeClr val="dk1"/>
          </a:fontRef>
        </p:style>
        <p:txBody>
          <a:bodyPr anchor="ctr"/>
          <a:lstStyle/>
          <a:p>
            <a:pPr indent="365125"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Memelihara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menggunakan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tubuh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dipinjam</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diredhai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2667000" y="2202873"/>
            <a:ext cx="5867400" cy="838200"/>
          </a:xfrm>
          <a:prstGeom prst="roundRect">
            <a:avLst>
              <a:gd name="adj" fmla="val 19735"/>
            </a:avLst>
          </a:prstGeom>
          <a:ln/>
        </p:spPr>
        <p:style>
          <a:lnRef idx="1">
            <a:schemeClr val="accent4"/>
          </a:lnRef>
          <a:fillRef idx="2">
            <a:schemeClr val="accent4"/>
          </a:fillRef>
          <a:effectRef idx="1">
            <a:schemeClr val="accent4"/>
          </a:effectRef>
          <a:fontRef idx="minor">
            <a:schemeClr val="dk1"/>
          </a:fontRef>
        </p:style>
        <p:txBody>
          <a:bodyPr anchor="ctr"/>
          <a:lstStyle/>
          <a:p>
            <a:pPr indent="365125"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Hindari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perbuatan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merosakkan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tubuh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badan</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ectangle 7"/>
          <p:cNvSpPr/>
          <p:nvPr/>
        </p:nvSpPr>
        <p:spPr>
          <a:xfrm>
            <a:off x="2002115" y="3352800"/>
            <a:ext cx="513977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p>
        </p:txBody>
      </p:sp>
      <p:sp>
        <p:nvSpPr>
          <p:cNvPr id="9" name="Rectangle 8"/>
          <p:cNvSpPr/>
          <p:nvPr/>
        </p:nvSpPr>
        <p:spPr>
          <a:xfrm>
            <a:off x="110570" y="5493603"/>
            <a:ext cx="8915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ms-MY" sz="2400" i="1" dirty="0"/>
              <a:t>“Allah melaknat orang yang membuat tatu dan meminta untuk dibuat tatu, orang yang mencukur bulu kening, orang yang mengikir giginya dan yang mengubah ciptaan Allah”.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p:txBody>
      </p:sp>
      <p:sp>
        <p:nvSpPr>
          <p:cNvPr id="10" name="Rectangle 9"/>
          <p:cNvSpPr/>
          <p:nvPr/>
        </p:nvSpPr>
        <p:spPr>
          <a:xfrm>
            <a:off x="390816" y="4074348"/>
            <a:ext cx="8646745" cy="1323439"/>
          </a:xfrm>
          <a:prstGeom prst="rect">
            <a:avLst/>
          </a:prstGeom>
          <a:solidFill>
            <a:srgbClr val="002060">
              <a:alpha val="31000"/>
            </a:srgb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لَعَنَ اللَّهُ الْوَاشِمَاتِ وَالْمُسْتَوْشِمَاتِ، وَالْمُتَنَمِّصَاتِ، وَالْمُتَفَلِّجَاتِ لِلْحُسْنِ، اَلْمُغَيِّرَاتِ خَلْقَ اللَّهِ تَعَالَى.</a:t>
            </a:r>
            <a:endPar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1083" y="228600"/>
            <a:ext cx="8813405" cy="55399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Khatib</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990600" y="3048000"/>
            <a:ext cx="7543800" cy="103239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Berazam untuk menjadi hamba yang taat dan patuh arahan syara’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990600" y="1752168"/>
            <a:ext cx="7543800" cy="990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Bermuhasabah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bertaubat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kecuaian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dilakukan</a:t>
            </a:r>
            <a:endParaRPr lang="en-US" sz="3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
        <p:nvSpPr>
          <p:cNvPr id="6" name="Rectangle 5"/>
          <p:cNvSpPr/>
          <p:nvPr/>
        </p:nvSpPr>
        <p:spPr>
          <a:xfrm>
            <a:off x="990600" y="4343400"/>
            <a:ext cx="7543800" cy="1143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sv-SE"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 bersedia untuk menghadapi kematian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Isosceles Triangle 6"/>
          <p:cNvSpPr/>
          <p:nvPr/>
        </p:nvSpPr>
        <p:spPr>
          <a:xfrm rot="5400000">
            <a:off x="647699" y="1938972"/>
            <a:ext cx="685800" cy="616992"/>
          </a:xfrm>
          <a:prstGeom prst="triangl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8" name="Isosceles Triangle 7"/>
          <p:cNvSpPr/>
          <p:nvPr/>
        </p:nvSpPr>
        <p:spPr>
          <a:xfrm rot="5400000">
            <a:off x="647699" y="3234804"/>
            <a:ext cx="685800" cy="616992"/>
          </a:xfrm>
          <a:prstGeom prst="triangle">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MY"/>
          </a:p>
        </p:txBody>
      </p:sp>
      <p:sp>
        <p:nvSpPr>
          <p:cNvPr id="9" name="Isosceles Triangle 8"/>
          <p:cNvSpPr/>
          <p:nvPr/>
        </p:nvSpPr>
        <p:spPr>
          <a:xfrm rot="5400000">
            <a:off x="647699" y="4606404"/>
            <a:ext cx="685800" cy="616992"/>
          </a:xfrm>
          <a:prstGeom prst="triangle">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74576" y="1219200"/>
            <a:ext cx="8388424" cy="415498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وَنَفَعَنِي وَإِيَّاكُمْ بِمَا فِيْهِ مِنَ الأيَاتِ وَالذِّكْرِ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الْحَكِيْمِ</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وَتَقَبَّلَ مِنِّي وَمِنْكُمْ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تِلاوَتَهُ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هُوَ السَّمِيعُ الْعَلِيْمُ. أَقُوْلُ قَوْلِيْ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هَذَا</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وَأَسْتَغْفِرُ اللهَ الْعَظِيْمَ لِيْ وَلَكُمْ وَلِسَائِرِ الْمُسْلِمِيْنَ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وَالْمُسْلِمَاتِ</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وَالْمُؤْمِنِيْنَ وَالْمُؤْمِنَاتِ الأَحْيَاءِ مِنْهُمْ وَالأَمْوَاتِ،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فَاسْتَغْفِرُوْهُ،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إِنَّهُ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4558773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0007386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395536" y="4625469"/>
            <a:ext cx="8367464" cy="1077218"/>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804810" y="391180"/>
            <a:ext cx="7500990" cy="523220"/>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871752"/>
            <a:ext cx="9144000" cy="2215991"/>
          </a:xfrm>
          <a:prstGeom prst="rect">
            <a:avLst/>
          </a:prstGeom>
          <a:solidFill>
            <a:schemeClr val="bg2">
              <a:lumMod val="75000"/>
              <a:alpha val="34000"/>
            </a:schemeClr>
          </a:solid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14400" y="391180"/>
            <a:ext cx="7358018" cy="523220"/>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95552"/>
            <a:ext cx="9144000" cy="2215991"/>
          </a:xfrm>
          <a:prstGeom prst="rect">
            <a:avLst/>
          </a:prstGeom>
          <a:noFill/>
        </p:spPr>
        <p:txBody>
          <a:bodyPr wrap="square">
            <a:spAutoFit/>
          </a:bodyPr>
          <a:lstStyle/>
          <a:p>
            <a:pPr algn="ctr" rtl="1">
              <a:defRPr/>
            </a:pPr>
            <a:r>
              <a:rPr lang="ar-SA" sz="13800" b="1" dirty="0" smtClean="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95536" y="4549269"/>
            <a:ext cx="8367464" cy="1077218"/>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32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32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85720" y="381000"/>
            <a:ext cx="8477280" cy="646331"/>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accent6">
              <a:lumMod val="75000"/>
              <a:alpha val="22000"/>
            </a:schemeClr>
          </a:solidFill>
          <a:ln>
            <a:noFill/>
          </a:ln>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95536" y="4233208"/>
            <a:ext cx="8367464" cy="1938992"/>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152400"/>
            <a:ext cx="7653390" cy="954107"/>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2054304"/>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95536" y="4221540"/>
            <a:ext cx="8367464" cy="1569660"/>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ar-SA"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Rectangle 5"/>
          <p:cNvSpPr/>
          <p:nvPr/>
        </p:nvSpPr>
        <p:spPr>
          <a:xfrm>
            <a:off x="728610" y="381000"/>
            <a:ext cx="7653390"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0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0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7" name="TextBox 6"/>
          <p:cNvSpPr txBox="1"/>
          <p:nvPr/>
        </p:nvSpPr>
        <p:spPr>
          <a:xfrm>
            <a:off x="457200" y="4426803"/>
            <a:ext cx="8367464" cy="830997"/>
          </a:xfrm>
          <a:prstGeom prst="rect">
            <a:avLst/>
          </a:prstGeom>
          <a:gradFill>
            <a:gsLst>
              <a:gs pos="0">
                <a:schemeClr val="accent3">
                  <a:tint val="50000"/>
                  <a:satMod val="300000"/>
                </a:schemeClr>
              </a:gs>
              <a:gs pos="46000">
                <a:schemeClr val="accent3">
                  <a:tint val="37000"/>
                  <a:satMod val="30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d</a:t>
            </a:r>
            <a:r>
              <a:rPr lang="sv-SE" sz="24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an </a:t>
            </a:r>
            <a:r>
              <a:rPr lang="sv-SE"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taatlah kepadanya supaya kamu berjaya.</a:t>
            </a:r>
            <a:endParaRPr lang="en-US" sz="24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0" y="2042635"/>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4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606818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Perbanyakkan</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69561013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77534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46618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91979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05337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169417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87079"/>
            <a:ext cx="9144000" cy="1569660"/>
          </a:xfrm>
          <a:prstGeom prst="rect">
            <a:avLst/>
          </a:prstGeom>
          <a:solidFill>
            <a:srgbClr val="002060">
              <a:alpha val="26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اَنْ لاَّ إِلهَ إِلاَّ اللهُ وَحْدَهُ لاَ شَرِيْكَ لَهُ رَبُّ الإِنْسِ وَالْجَآنّ، وَأَشْهَدُ أَنَّ مُحَمَّدًا عَبْدُهُ وَرَسُولُهُ خَيْرُ الْإِنْسَان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43418" y="405825"/>
            <a:ext cx="7500990" cy="553998"/>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145340"/>
            <a:ext cx="8643998" cy="156966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403126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097107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160616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408140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290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85800"/>
            <a:ext cx="9144000" cy="6140142"/>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07</a:t>
            </a:r>
            <a:r>
              <a:rPr lang="en-MY" sz="1600" b="1" dirty="0" smtClean="0">
                <a:solidFill>
                  <a:prstClr val="black"/>
                </a:solidFill>
                <a:effectLst>
                  <a:outerShdw blurRad="38100" dist="38100" dir="2700000" algn="tl">
                    <a:srgbClr val="000000">
                      <a:alpha val="43137"/>
                    </a:srgbClr>
                  </a:outerShdw>
                </a:effectLst>
                <a:cs typeface="Arial" charset="0"/>
              </a:rPr>
              <a:t>/09/2018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rPr>
              <a:t>MUHASABAH MENGHADAPI HARI AKHIRAT</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ctr">
              <a:defRPr/>
            </a:pPr>
            <a:endParaRPr lang="en-MY" sz="8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1.   KEMATIAN </a:t>
            </a:r>
            <a:r>
              <a:rPr lang="en-MY" b="1" dirty="0">
                <a:solidFill>
                  <a:prstClr val="black"/>
                </a:solidFill>
                <a:effectLst>
                  <a:outerShdw blurRad="38100" dist="38100" dir="2700000" algn="tl">
                    <a:srgbClr val="000000">
                      <a:alpha val="43137"/>
                    </a:srgbClr>
                  </a:outerShdw>
                </a:effectLst>
                <a:cs typeface="Arial" charset="0"/>
              </a:rPr>
              <a:t>ADALAH </a:t>
            </a:r>
            <a:r>
              <a:rPr lang="en-MY" b="1" dirty="0" smtClean="0">
                <a:solidFill>
                  <a:prstClr val="black"/>
                </a:solidFill>
                <a:effectLst>
                  <a:outerShdw blurRad="38100" dist="38100" dir="2700000" algn="tl">
                    <a:srgbClr val="000000">
                      <a:alpha val="43137"/>
                    </a:srgbClr>
                  </a:outerShdw>
                </a:effectLst>
                <a:cs typeface="Arial" charset="0"/>
              </a:rPr>
              <a:t>KEMESTIAN</a:t>
            </a:r>
            <a:r>
              <a:rPr lang="en-MY" b="1" dirty="0">
                <a:solidFill>
                  <a:prstClr val="black"/>
                </a:solidFill>
                <a:effectLst>
                  <a:outerShdw blurRad="38100" dist="38100" dir="2700000" algn="tl">
                    <a:srgbClr val="000000">
                      <a:alpha val="43137"/>
                    </a:srgbClr>
                  </a:outerShdw>
                </a:effectLst>
                <a:cs typeface="Arial" charset="0"/>
              </a:rPr>
              <a:t>. AJAL TIDAK DAPAT DIRAMAL SUPAYA MANUSIA SENTIASA BERSEDIA MENERIMANYA DENGAN MENANGANI SEGALA UJIAN BAGI MENGHADAPI HARI PENGADILAN DI AKHIRAT</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endParaRPr lang="en-MY" sz="800" b="1" dirty="0">
              <a:solidFill>
                <a:prstClr val="black"/>
              </a:solidFill>
              <a:effectLst>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2.  SEBELUM </a:t>
            </a:r>
            <a:r>
              <a:rPr lang="en-MY" b="1" dirty="0">
                <a:solidFill>
                  <a:prstClr val="black"/>
                </a:solidFill>
                <a:effectLst>
                  <a:outerShdw blurRad="38100" dist="38100" dir="2700000" algn="tl">
                    <a:srgbClr val="000000">
                      <a:alpha val="43137"/>
                    </a:srgbClr>
                  </a:outerShdw>
                </a:effectLst>
                <a:cs typeface="Arial" charset="0"/>
              </a:rPr>
              <a:t>TIBA HARI </a:t>
            </a:r>
            <a:r>
              <a:rPr lang="en-MY" b="1" dirty="0" smtClean="0">
                <a:solidFill>
                  <a:prstClr val="black"/>
                </a:solidFill>
                <a:effectLst>
                  <a:outerShdw blurRad="38100" dist="38100" dir="2700000" algn="tl">
                    <a:srgbClr val="000000">
                      <a:alpha val="43137"/>
                    </a:srgbClr>
                  </a:outerShdw>
                </a:effectLst>
                <a:cs typeface="Arial" charset="0"/>
              </a:rPr>
              <a:t>PENILAIAN, </a:t>
            </a:r>
            <a:r>
              <a:rPr lang="en-MY" b="1" dirty="0">
                <a:solidFill>
                  <a:prstClr val="black"/>
                </a:solidFill>
                <a:effectLst>
                  <a:outerShdw blurRad="38100" dist="38100" dir="2700000" algn="tl">
                    <a:srgbClr val="000000">
                      <a:alpha val="43137"/>
                    </a:srgbClr>
                  </a:outerShdw>
                </a:effectLst>
                <a:cs typeface="Arial" charset="0"/>
              </a:rPr>
              <a:t>SETIAP ORANG WAJIB MEMBUAT PENILAIAN TERHADAP DIRI MELALUI SEMAKAN ATAU MUHASABAH TERHADAP AMALAN DAN LAKU PERBUATAN YANG </a:t>
            </a:r>
            <a:r>
              <a:rPr lang="en-MY" b="1" dirty="0" smtClean="0">
                <a:solidFill>
                  <a:prstClr val="black"/>
                </a:solidFill>
                <a:effectLst>
                  <a:outerShdw blurRad="38100" dist="38100" dir="2700000" algn="tl">
                    <a:srgbClr val="000000">
                      <a:alpha val="43137"/>
                    </a:srgbClr>
                  </a:outerShdw>
                </a:effectLst>
                <a:cs typeface="Arial" charset="0"/>
              </a:rPr>
              <a:t>NEGATIF, </a:t>
            </a:r>
            <a:r>
              <a:rPr lang="en-MY" b="1" dirty="0">
                <a:solidFill>
                  <a:prstClr val="black"/>
                </a:solidFill>
                <a:effectLst>
                  <a:outerShdw blurRad="38100" dist="38100" dir="2700000" algn="tl">
                    <a:srgbClr val="000000">
                      <a:alpha val="43137"/>
                    </a:srgbClr>
                  </a:outerShdw>
                </a:effectLst>
                <a:cs typeface="Arial" charset="0"/>
              </a:rPr>
              <a:t>SUPAYA DIBAIKI  DAN DIPERBETULKAN SERTA DITAMBAH NILAI </a:t>
            </a:r>
            <a:r>
              <a:rPr lang="en-MY" b="1" dirty="0" smtClean="0">
                <a:solidFill>
                  <a:prstClr val="black"/>
                </a:solidFill>
                <a:effectLst>
                  <a:outerShdw blurRad="38100" dist="38100" dir="2700000" algn="tl">
                    <a:srgbClr val="000000">
                      <a:alpha val="43137"/>
                    </a:srgbClr>
                  </a:outerShdw>
                </a:effectLst>
                <a:cs typeface="Arial" charset="0"/>
              </a:rPr>
              <a:t>MANA YANG </a:t>
            </a:r>
            <a:r>
              <a:rPr lang="en-MY" b="1" dirty="0">
                <a:solidFill>
                  <a:prstClr val="black"/>
                </a:solidFill>
                <a:effectLst>
                  <a:outerShdw blurRad="38100" dist="38100" dir="2700000" algn="tl">
                    <a:srgbClr val="000000">
                      <a:alpha val="43137"/>
                    </a:srgbClr>
                  </a:outerShdw>
                </a:effectLst>
                <a:cs typeface="Arial" charset="0"/>
              </a:rPr>
              <a:t>BAIK</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endParaRPr lang="en-MY" sz="800" b="1" dirty="0">
              <a:solidFill>
                <a:prstClr val="black"/>
              </a:solidFill>
              <a:effectLst>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3.  DI </a:t>
            </a:r>
            <a:r>
              <a:rPr lang="en-MY" b="1" dirty="0">
                <a:solidFill>
                  <a:prstClr val="black"/>
                </a:solidFill>
                <a:effectLst>
                  <a:outerShdw blurRad="38100" dist="38100" dir="2700000" algn="tl">
                    <a:srgbClr val="000000">
                      <a:alpha val="43137"/>
                    </a:srgbClr>
                  </a:outerShdw>
                </a:effectLst>
                <a:cs typeface="Arial" charset="0"/>
              </a:rPr>
              <a:t>ANTARA PERKARA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DIMUHASABAH IALAH TENTANG UMUR, BAGAIMANAKAH PENGISIANNYA? ADAKAH MEMENUHI </a:t>
            </a:r>
            <a:r>
              <a:rPr lang="en-MY" b="1" dirty="0" smtClean="0">
                <a:solidFill>
                  <a:prstClr val="black"/>
                </a:solidFill>
                <a:effectLst>
                  <a:outerShdw blurRad="38100" dist="38100" dir="2700000" algn="tl">
                    <a:srgbClr val="000000">
                      <a:alpha val="43137"/>
                    </a:srgbClr>
                  </a:outerShdw>
                </a:effectLst>
                <a:cs typeface="Arial" charset="0"/>
              </a:rPr>
              <a:t>TUNTUTAN </a:t>
            </a:r>
            <a:r>
              <a:rPr lang="en-MY" b="1" dirty="0">
                <a:solidFill>
                  <a:prstClr val="black"/>
                </a:solidFill>
                <a:effectLst>
                  <a:outerShdw blurRad="38100" dist="38100" dir="2700000" algn="tl">
                    <a:srgbClr val="000000">
                      <a:alpha val="43137"/>
                    </a:srgbClr>
                  </a:outerShdw>
                </a:effectLst>
                <a:cs typeface="Arial" charset="0"/>
              </a:rPr>
              <a:t>SYARA' ATAU SEBALIKNYA? ILMU DAN AMALAN, WAJIB DIPERSOALKAN, APAKAH HIDUP PENUH KEJAHILAN ATAU SEJAUH MANAKAH DIAMALKAN KALAU BERILMU</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endParaRPr lang="en-MY" sz="800" b="1" dirty="0">
              <a:solidFill>
                <a:prstClr val="black"/>
              </a:solidFill>
              <a:effectLst>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4.  HARTA </a:t>
            </a:r>
            <a:r>
              <a:rPr lang="en-MY" b="1" dirty="0">
                <a:solidFill>
                  <a:prstClr val="black"/>
                </a:solidFill>
                <a:effectLst>
                  <a:outerShdw blurRad="38100" dist="38100" dir="2700000" algn="tl">
                    <a:srgbClr val="000000">
                      <a:alpha val="43137"/>
                    </a:srgbClr>
                  </a:outerShdw>
                </a:effectLst>
                <a:cs typeface="Arial" charset="0"/>
              </a:rPr>
              <a:t>JUGA PERLU DINILAI,  APAKAH  SUMBERNYA HALAL DAN DIURUSKAN SECARA SYAR'EI ATAU SEBALIKNYA?. DISAMPING ITU PERLU DITANYA APAKAH BADAN KITA DI GUNAKAN DALAM PERKARA </a:t>
            </a:r>
            <a:r>
              <a:rPr lang="en-MY" b="1" dirty="0" smtClean="0">
                <a:solidFill>
                  <a:prstClr val="black"/>
                </a:solidFill>
                <a:effectLst>
                  <a:outerShdw blurRad="38100" dist="38100" dir="2700000" algn="tl">
                    <a:srgbClr val="000000">
                      <a:alpha val="43137"/>
                    </a:srgbClr>
                  </a:outerShdw>
                </a:effectLst>
                <a:cs typeface="Arial" charset="0"/>
              </a:rPr>
              <a:t>YANG DIREDHAI </a:t>
            </a:r>
            <a:r>
              <a:rPr lang="en-MY" b="1" dirty="0">
                <a:solidFill>
                  <a:prstClr val="black"/>
                </a:solidFill>
                <a:effectLst>
                  <a:outerShdw blurRad="38100" dist="38100" dir="2700000" algn="tl">
                    <a:srgbClr val="000000">
                      <a:alpha val="43137"/>
                    </a:srgbClr>
                  </a:outerShdw>
                </a:effectLst>
                <a:cs typeface="Arial" charset="0"/>
              </a:rPr>
              <a:t>ALLAH</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endParaRPr lang="en-MY" sz="800" b="1" dirty="0">
              <a:solidFill>
                <a:prstClr val="black"/>
              </a:solidFill>
              <a:effectLst>
                <a:outerShdw blurRad="38100" dist="38100" dir="2700000" algn="tl">
                  <a:srgbClr val="000000">
                    <a:alpha val="43137"/>
                  </a:srgbClr>
                </a:outerShdw>
              </a:effectLst>
              <a:cs typeface="Arial" charset="0"/>
            </a:endParaRPr>
          </a:p>
          <a:p>
            <a:pPr algn="just">
              <a:defRPr/>
            </a:pPr>
            <a:r>
              <a:rPr lang="en-MY" b="1" dirty="0" smtClean="0">
                <a:solidFill>
                  <a:prstClr val="black"/>
                </a:solidFill>
                <a:effectLst>
                  <a:outerShdw blurRad="38100" dist="38100" dir="2700000" algn="tl">
                    <a:srgbClr val="000000">
                      <a:alpha val="43137"/>
                    </a:srgbClr>
                  </a:outerShdw>
                </a:effectLst>
                <a:cs typeface="Arial" charset="0"/>
              </a:rPr>
              <a:t>5.  SEBELUM </a:t>
            </a:r>
            <a:r>
              <a:rPr lang="en-MY" b="1" dirty="0">
                <a:solidFill>
                  <a:prstClr val="black"/>
                </a:solidFill>
                <a:effectLst>
                  <a:outerShdw blurRad="38100" dist="38100" dir="2700000" algn="tl">
                    <a:srgbClr val="000000">
                      <a:alpha val="43137"/>
                    </a:srgbClr>
                  </a:outerShdw>
                </a:effectLst>
                <a:cs typeface="Arial" charset="0"/>
              </a:rPr>
              <a:t>MASA BERLALU DAN AJAL DATANG </a:t>
            </a:r>
            <a:r>
              <a:rPr lang="en-MY" b="1" dirty="0" smtClean="0">
                <a:solidFill>
                  <a:prstClr val="black"/>
                </a:solidFill>
                <a:effectLst>
                  <a:outerShdw blurRad="38100" dist="38100" dir="2700000" algn="tl">
                    <a:srgbClr val="000000">
                      <a:alpha val="43137"/>
                    </a:srgbClr>
                  </a:outerShdw>
                </a:effectLst>
                <a:cs typeface="Arial" charset="0"/>
              </a:rPr>
              <a:t>MENJEMPUT, </a:t>
            </a:r>
            <a:r>
              <a:rPr lang="en-MY" b="1" dirty="0">
                <a:solidFill>
                  <a:prstClr val="black"/>
                </a:solidFill>
                <a:effectLst>
                  <a:outerShdw blurRad="38100" dist="38100" dir="2700000" algn="tl">
                    <a:srgbClr val="000000">
                      <a:alpha val="43137"/>
                    </a:srgbClr>
                  </a:outerShdw>
                </a:effectLst>
                <a:cs typeface="Arial" charset="0"/>
              </a:rPr>
              <a:t>BUATLAH PENILAIAN DAN BERMUHASABAH;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MEYELEWENG DIPERBETULKAN </a:t>
            </a:r>
            <a:r>
              <a:rPr lang="en-MY" b="1" dirty="0" smtClean="0">
                <a:solidFill>
                  <a:prstClr val="black"/>
                </a:solidFill>
                <a:effectLst>
                  <a:outerShdw blurRad="38100" dist="38100" dir="2700000" algn="tl">
                    <a:srgbClr val="000000">
                      <a:alpha val="43137"/>
                    </a:srgbClr>
                  </a:outerShdw>
                </a:effectLst>
                <a:cs typeface="Arial" charset="0"/>
              </a:rPr>
              <a:t>DENGAN </a:t>
            </a:r>
            <a:r>
              <a:rPr lang="en-MY" b="1" dirty="0">
                <a:solidFill>
                  <a:prstClr val="black"/>
                </a:solidFill>
                <a:effectLst>
                  <a:outerShdw blurRad="38100" dist="38100" dir="2700000" algn="tl">
                    <a:srgbClr val="000000">
                      <a:alpha val="43137"/>
                    </a:srgbClr>
                  </a:outerShdw>
                </a:effectLst>
                <a:cs typeface="Arial" charset="0"/>
              </a:rPr>
              <a:t>BERTAUBAT DAN ISTIQOMAH DI SAMPING MENAMBAH BAIK AMALAN KETAATAN.</a:t>
            </a: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850683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1600200"/>
            <a:ext cx="8763000" cy="2123658"/>
          </a:xfrm>
          <a:prstGeom prst="rect">
            <a:avLst/>
          </a:prstGeom>
          <a:solidFill>
            <a:srgbClr val="002060">
              <a:alpha val="27000"/>
            </a:srgb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مُحَمَّدِن الْمُصْطَفَى مِنَ العُرْبَان، وَعَلى آلِهِ وَصَحْبِه وَالتَّابِعِينَ لَهُمْ إِلَى يَوْمٍ يُجْمَعُ فِيهِ الثَّقَلَان. </a:t>
            </a:r>
            <a:endParaRPr lang="ms-MY" sz="4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95536" y="4098429"/>
            <a:ext cx="8286808" cy="209288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52400" y="265093"/>
            <a:ext cx="8892480" cy="954107"/>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405825"/>
            <a:ext cx="7500990" cy="584775"/>
          </a:xfrm>
          <a:prstGeom prst="rect">
            <a:avLst/>
          </a:prstGeom>
          <a:noFill/>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73496" y="4057471"/>
            <a:ext cx="8641904"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sentiasalah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bermuhasabah</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menghitung</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amalan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sebelum</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hilangnya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peluang</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tersebut</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datangnya</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ajal</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kematian</a:t>
            </a:r>
            <a:r>
              <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400" b="1" dirty="0">
              <a:ln w="9525" cmpd="sng">
                <a:solidFill>
                  <a:schemeClr val="tx1"/>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796" y="1912203"/>
            <a:ext cx="9144000" cy="1569660"/>
          </a:xfrm>
          <a:prstGeom prst="rect">
            <a:avLst/>
          </a:prstGeom>
          <a:solidFill>
            <a:schemeClr val="tx1">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وَحَاسِبُوْا أَنْفُسَكُمْ قَبْلَ أَنْ تُحَاسَبُوا، وَزِنُوا أَعْمَالَكُمْ قَبْلَ أَنْ تُوْزَنُوْا.</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0" y="1066800"/>
            <a:ext cx="91440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505200" y="631448"/>
            <a:ext cx="5638801" cy="892552"/>
          </a:xfrm>
          <a:prstGeom prst="rect">
            <a:avLst/>
          </a:prstGeom>
          <a:noFill/>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Mulk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4200942"/>
            <a:ext cx="8915400" cy="178510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mentakdirkan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adanya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mati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hidup</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untuk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menguji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menzahirkan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keadaan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siapakah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antara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lebih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baik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amalnya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Maha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Kuasa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membalas</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amal</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kamu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lagi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Maha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Pengampun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bagi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orang-orang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bertaubat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3730" y="1935540"/>
            <a:ext cx="9144000" cy="1569660"/>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الَّذِي خَلَقَ الْمَوْتَ وَالْحَيَاةَ لِيَبْلُوَكُمْ أَيُّكُمْ أَحْسَنُ عَمَلًا ۚ وَهُوَ الْعَزِيزُ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الْغَفُورُ</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ight Arrow 5"/>
          <p:cNvSpPr/>
          <p:nvPr/>
        </p:nvSpPr>
        <p:spPr>
          <a:xfrm>
            <a:off x="0" y="247833"/>
            <a:ext cx="4191000" cy="138612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defRPr/>
            </a:pP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Kematian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ujian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ketaatan</a:t>
            </a:r>
            <a:endParaRPr lang="en-US" sz="20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77749" y="1676400"/>
            <a:ext cx="3887517"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ujian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4418283" y="3952220"/>
            <a:ext cx="3887517" cy="95410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Ganjaran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balasan</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993426" y="2640985"/>
            <a:ext cx="3887517" cy="95410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Penilaian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hisab</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 name="Curved Right Arrow 1"/>
          <p:cNvSpPr/>
          <p:nvPr/>
        </p:nvSpPr>
        <p:spPr>
          <a:xfrm rot="19945592">
            <a:off x="2234427" y="2249006"/>
            <a:ext cx="990634" cy="1007962"/>
          </a:xfrm>
          <a:prstGeom prst="curv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solidFill>
                <a:schemeClr val="tx1"/>
              </a:solidFill>
            </a:endParaRPr>
          </a:p>
        </p:txBody>
      </p:sp>
      <p:sp>
        <p:nvSpPr>
          <p:cNvPr id="9" name="Curved Right Arrow 8"/>
          <p:cNvSpPr/>
          <p:nvPr/>
        </p:nvSpPr>
        <p:spPr>
          <a:xfrm rot="19945592">
            <a:off x="3480539" y="3620606"/>
            <a:ext cx="990634" cy="1007962"/>
          </a:xfrm>
          <a:prstGeom prst="curv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057400" y="381000"/>
            <a:ext cx="5139770" cy="553998"/>
          </a:xfrm>
          <a:prstGeom prst="rect">
            <a:avLst/>
          </a:prstGeom>
          <a:noFill/>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p>
        </p:txBody>
      </p:sp>
      <p:sp>
        <p:nvSpPr>
          <p:cNvPr id="4" name="Rectangle 3"/>
          <p:cNvSpPr/>
          <p:nvPr/>
        </p:nvSpPr>
        <p:spPr>
          <a:xfrm>
            <a:off x="110570" y="4038600"/>
            <a:ext cx="8915400"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fontAlgn="base">
              <a:spcBef>
                <a:spcPct val="0"/>
              </a:spcBef>
              <a:spcAft>
                <a:spcPct val="0"/>
              </a:spcAft>
            </a:pP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berganjak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kedua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tapak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kaki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seorang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hamba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hari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kiamat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sehingga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ditanya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tentang</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Umurnya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apakah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dihabiskan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Ilmunya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apakah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telah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diamalnya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Hartanya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manakah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perolehi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apakah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belanjakan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Dan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badannya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apakah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digunakan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endParaRPr>
          </a:p>
        </p:txBody>
      </p:sp>
      <p:sp>
        <p:nvSpPr>
          <p:cNvPr id="5" name="Rectangle 4"/>
          <p:cNvSpPr/>
          <p:nvPr/>
        </p:nvSpPr>
        <p:spPr>
          <a:xfrm>
            <a:off x="268655" y="1219200"/>
            <a:ext cx="8646745" cy="2800767"/>
          </a:xfrm>
          <a:prstGeom prst="rect">
            <a:avLst/>
          </a:prstGeom>
          <a:solidFill>
            <a:srgbClr val="002060">
              <a:alpha val="31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تَزُولُ قَدَمَا عَبْدٍ يَوْمَ الْقِيَامَةِ حَتَّى يُسْأَلَ عَنْ عُمُرِهِ فِيمَا أَفْنَاهُ، وَعَنْ عِلْمِهِ فِيمَ فَعَلَ، وَعَنْ مَالِهِ مِنْ أَيْنَ اكْتَسَبَهُ وَفِيمَ أَنْفَقَهُ، وَعَنْ جِسْمِهِ فِيمَ أَبْلَاهُ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الترمزي</a:t>
            </a:r>
            <a:endParaRPr lang="ar-SA" sz="2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587380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1498</Words>
  <Application>Microsoft Office PowerPoint</Application>
  <PresentationFormat>On-screen Show (4:3)</PresentationFormat>
  <Paragraphs>142</Paragraphs>
  <Slides>35</Slides>
  <Notes>0</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 Daud</dc:creator>
  <cp:lastModifiedBy>USER</cp:lastModifiedBy>
  <cp:revision>30</cp:revision>
  <dcterms:created xsi:type="dcterms:W3CDTF">2018-09-03T00:38:40Z</dcterms:created>
  <dcterms:modified xsi:type="dcterms:W3CDTF">2018-09-06T09:08:30Z</dcterms:modified>
</cp:coreProperties>
</file>